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5" r:id="rId3"/>
    <p:sldId id="306" r:id="rId4"/>
    <p:sldId id="297" r:id="rId5"/>
    <p:sldId id="296" r:id="rId6"/>
    <p:sldId id="258" r:id="rId7"/>
    <p:sldId id="259" r:id="rId8"/>
    <p:sldId id="260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82"/>
    <p:restoredTop sz="95958"/>
  </p:normalViewPr>
  <p:slideViewPr>
    <p:cSldViewPr snapToGrid="0" snapToObjects="1">
      <p:cViewPr varScale="1">
        <p:scale>
          <a:sx n="110" d="100"/>
          <a:sy n="110" d="100"/>
        </p:scale>
        <p:origin x="18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4810-7ECC-7C46-A9E4-48DE28A97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B06D2-148B-5C40-B022-BD946470A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906E8-9BAE-464E-8C8B-9B64B027C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0AF72-759B-9B43-A1C0-D5126FBC3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5346C-1B94-ED49-B622-266A780B5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931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A1519-353D-B64D-9946-E7CB3ECBD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69BAF-6AB5-FB45-882E-6ACEC16E4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8F378-78C5-3D42-B2F4-C6C277511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E1D07-45DA-7046-9268-6111B7CEE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2E6FD-17EE-514E-B95F-7E44418A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04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EB53E9-EEA5-1D42-ACE6-10090FCBC8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91B6C9-C752-CA41-B131-B29EC9800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45D6A-5B6D-FF4B-8796-F26E879B1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D3086-7740-254A-AE14-B40B9C5DC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ED962-309F-CD43-9D35-7C9F8D8CF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52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DAF7-3DF5-0B4B-8A60-B7B945480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7C989-0A54-3242-954F-40D7A4E92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C855D-D5C8-5B44-9549-B4F77B50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B20E8-CBD3-7D4E-84F8-0DE0A13E2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6D42C-4C4B-3F4F-86BC-E1569969B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149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628D1-450B-1E4A-B605-7930DF8FC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936520-1092-6F41-AC8F-2B4BE0A78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641AA-8978-1542-9CF7-E0A024048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24231-1A33-974E-874D-E021ACDD2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09D16-DD74-0349-9A41-3C524700D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90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7986F-3E5D-074B-97A4-23AAEFF27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65F45-D89C-6847-ABEA-B087760D96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77BC31-29F5-8142-AED5-AE9C2EBD9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341A7-5723-A64E-A2EC-7D24C461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C32A2-3382-D74E-A26D-DE4555534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38979-A246-EC46-AB70-9C9A3955B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70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0F433-B5AF-ED42-8303-6492B37EC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21ED3-B33E-BC48-8FD3-E073DCC09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299022-C681-5F4F-8AD7-5B79FA126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33D474-1EF6-8549-AE55-E25AEC730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298160-9464-4649-BC4E-2C064C7A02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BC3389-C5D4-F343-A831-05A02879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548257-DDED-E647-9B69-D0BD2496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BF1B09-BB12-224E-A503-BB545F1F1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7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A1ADA-DABA-5F49-A939-1F01BD47E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50BF04-9D32-3B44-B755-DB03FE712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5EDAB9-42E6-2142-9262-7DDA3576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39D368-9BC9-6C49-ABEE-6C1F30A6C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982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8C24F7-108D-7D4F-88D0-62C0E253B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A0764F-CDFF-A044-A670-067CA3240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405E39-F60C-004B-98F9-186A12EF9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774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303CB-F0FC-5146-A6E9-17641F9E1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BEE24-29D5-794E-9E8E-DEEEF8676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1B75-35EB-3D40-8CB0-FB78F7358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39338-5537-C945-99BB-563215778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CB16F8-1384-EE40-9573-A8988E09F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95DDF0-2BE9-C546-B1D8-486E3941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61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B5FF-1671-3C4C-934A-153AC8D36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2D0394-B908-C34C-BBD9-63EE96A220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9D0B0D-02D8-E147-BA64-4BABF094BF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6916C5-7443-8942-AF91-24EAE46E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F0879-AA76-0C40-B543-A123FD233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3FF3C9-42C8-EC49-BFB4-5056EBD0E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163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DE5595-851F-3944-B19E-6BBFD42A0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39FB1-DD03-C148-AC21-E253BB147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5B18A1-058E-DB40-96AF-557E361AA3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283BA-BDBD-3741-AC51-C0F7FE6E6BB8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5BF48-82D2-FE4B-898D-903F168094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5DDDB-1A46-9B4B-809D-E48E531689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D6129-D0BF-B94E-BA7E-3F7E32A1C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3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hared_Socioeconomic_Pathway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ewscientist.com/article/2335515-deadly-pakistan-floods-are-a-climate-catastrophe-says-un-chief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limate.gov/news-features/climate-qa/how-much-will-earth-warm-if-carbon-dioxide-doubles-pre-industrial-levels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CDBA09-35B1-0741-8647-31209C5FF939}"/>
              </a:ext>
            </a:extLst>
          </p:cNvPr>
          <p:cNvSpPr txBox="1"/>
          <p:nvPr/>
        </p:nvSpPr>
        <p:spPr>
          <a:xfrm>
            <a:off x="134912" y="1063035"/>
            <a:ext cx="11922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Recap of work so far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ADCE60-2998-BB49-8A9B-EAFA17B6924E}"/>
              </a:ext>
            </a:extLst>
          </p:cNvPr>
          <p:cNvSpPr txBox="1"/>
          <p:nvPr/>
        </p:nvSpPr>
        <p:spPr>
          <a:xfrm>
            <a:off x="134912" y="2196014"/>
            <a:ext cx="9988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The </a:t>
            </a:r>
            <a:r>
              <a:rPr lang="en-US" sz="2400" dirty="0" err="1"/>
              <a:t>Hausfather</a:t>
            </a:r>
            <a:r>
              <a:rPr lang="en-US" sz="2400" dirty="0"/>
              <a:t> interview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What a model “is”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Earth.nullschool.net</a:t>
            </a:r>
            <a:r>
              <a:rPr lang="en-US" sz="2400" dirty="0"/>
              <a:t> products</a:t>
            </a:r>
          </a:p>
        </p:txBody>
      </p:sp>
    </p:spTree>
    <p:extLst>
      <p:ext uri="{BB962C8B-B14F-4D97-AF65-F5344CB8AC3E}">
        <p14:creationId xmlns:p14="http://schemas.microsoft.com/office/powerpoint/2010/main" val="264667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49EBF-1F08-1682-04A2-168CCDF6E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443" y="0"/>
            <a:ext cx="10493416" cy="15310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Acronyms: </a:t>
            </a:r>
          </a:p>
          <a:p>
            <a:r>
              <a:rPr lang="en-US" b="1" i="1" dirty="0"/>
              <a:t>RCP</a:t>
            </a:r>
            <a:r>
              <a:rPr lang="en-US" dirty="0"/>
              <a:t> = Rep. Conc. Pathways (5th IPCC report, 2013)</a:t>
            </a:r>
          </a:p>
          <a:p>
            <a:r>
              <a:rPr lang="en-US" b="1" i="1" dirty="0"/>
              <a:t>SSP</a:t>
            </a:r>
            <a:r>
              <a:rPr lang="en-US" dirty="0"/>
              <a:t> = New future scenarios (6th IPCC report, 2021)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CEADF9-B21F-E21A-66B6-2C5546226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466" y="1752600"/>
            <a:ext cx="8678814" cy="4844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CCE1E9-A882-5123-EAEA-9B8A32DE7341}"/>
              </a:ext>
            </a:extLst>
          </p:cNvPr>
          <p:cNvSpPr txBox="1"/>
          <p:nvPr/>
        </p:nvSpPr>
        <p:spPr>
          <a:xfrm>
            <a:off x="9769033" y="4175084"/>
            <a:ext cx="2434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</a:t>
            </a:r>
            <a:r>
              <a:rPr lang="en-US" sz="2400" dirty="0" err="1"/>
              <a:t>Trumpworld</a:t>
            </a:r>
            <a:r>
              <a:rPr lang="en-US" sz="2400" dirty="0"/>
              <a:t>”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885433D-4391-BCD8-12CF-FBE620C131AE}"/>
              </a:ext>
            </a:extLst>
          </p:cNvPr>
          <p:cNvCxnSpPr/>
          <p:nvPr/>
        </p:nvCxnSpPr>
        <p:spPr>
          <a:xfrm flipH="1">
            <a:off x="8938280" y="4433104"/>
            <a:ext cx="657133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DCC0D76-F3D0-6D25-E2D5-9039F2CD76AA}"/>
              </a:ext>
            </a:extLst>
          </p:cNvPr>
          <p:cNvSpPr txBox="1"/>
          <p:nvPr/>
        </p:nvSpPr>
        <p:spPr>
          <a:xfrm>
            <a:off x="8330879" y="5527837"/>
            <a:ext cx="33364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en.wikipedia.org</a:t>
            </a:r>
            <a:r>
              <a:rPr lang="en-US" dirty="0">
                <a:hlinkClick r:id="rId3"/>
              </a:rPr>
              <a:t>/wiki/</a:t>
            </a:r>
            <a:r>
              <a:rPr lang="en-US" dirty="0" err="1">
                <a:hlinkClick r:id="rId3"/>
              </a:rPr>
              <a:t>Shared_Socioeconomic_Pathways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387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23E7CE1D-276E-62A9-D9AC-F9E1DF3D7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61028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D6C92C-F2FE-0DC4-AAA5-DBB55670AAF8}"/>
              </a:ext>
            </a:extLst>
          </p:cNvPr>
          <p:cNvSpPr txBox="1"/>
          <p:nvPr/>
        </p:nvSpPr>
        <p:spPr>
          <a:xfrm>
            <a:off x="6713316" y="729206"/>
            <a:ext cx="4247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Other vocabulary:</a:t>
            </a:r>
          </a:p>
          <a:p>
            <a:endParaRPr lang="en-US" sz="2400" b="1" i="1" dirty="0"/>
          </a:p>
          <a:p>
            <a:r>
              <a:rPr lang="en-US" sz="2400" b="1" i="1" dirty="0"/>
              <a:t>Climate sensitivity </a:t>
            </a:r>
            <a:r>
              <a:rPr lang="en-US" sz="2400" dirty="0"/>
              <a:t>– how many degrees warming for a doubling of CO2? (that’s doubling from pre-industrial)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F5660A-C090-1298-2326-424490336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0286" y="3037530"/>
            <a:ext cx="6485258" cy="30913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D4E933-4F45-1DC8-29CC-B84CCBB730F7}"/>
              </a:ext>
            </a:extLst>
          </p:cNvPr>
          <p:cNvSpPr txBox="1"/>
          <p:nvPr/>
        </p:nvSpPr>
        <p:spPr>
          <a:xfrm>
            <a:off x="6581716" y="6231848"/>
            <a:ext cx="53170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5"/>
              </a:rPr>
              <a:t>https://</a:t>
            </a:r>
            <a:r>
              <a:rPr lang="en-US" sz="1400" dirty="0" err="1">
                <a:hlinkClick r:id="rId5"/>
              </a:rPr>
              <a:t>www.climate.gov</a:t>
            </a:r>
            <a:r>
              <a:rPr lang="en-US" sz="1400" dirty="0">
                <a:hlinkClick r:id="rId5"/>
              </a:rPr>
              <a:t>/news-features/climate-</a:t>
            </a:r>
            <a:r>
              <a:rPr lang="en-US" sz="1400" dirty="0" err="1">
                <a:hlinkClick r:id="rId5"/>
              </a:rPr>
              <a:t>qa</a:t>
            </a:r>
            <a:r>
              <a:rPr lang="en-US" sz="1400" dirty="0">
                <a:hlinkClick r:id="rId5"/>
              </a:rPr>
              <a:t>/how-much-will-earth-warm-if-carbon-dioxide-doubles-pre-industrial-levels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79681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CDBA09-35B1-0741-8647-31209C5FF939}"/>
              </a:ext>
            </a:extLst>
          </p:cNvPr>
          <p:cNvSpPr txBox="1"/>
          <p:nvPr/>
        </p:nvSpPr>
        <p:spPr>
          <a:xfrm>
            <a:off x="134912" y="213950"/>
            <a:ext cx="11922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Recap: What a model “is” (paraphrasing Prof. Shell)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964AD7-0846-424A-835F-1216787965C8}"/>
              </a:ext>
            </a:extLst>
          </p:cNvPr>
          <p:cNvSpPr txBox="1"/>
          <p:nvPr/>
        </p:nvSpPr>
        <p:spPr>
          <a:xfrm>
            <a:off x="1315089" y="1684133"/>
            <a:ext cx="95618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Set of mathematical equations, computer code, that simulates the climate in some way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Takes inputs, produces outputs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Often we want to integrate forward in time from some initial condition (we’ll use Euler’s method)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Experiment = one or more individual simulations designed to answer some question (like: What changes if we double the CO</a:t>
            </a:r>
            <a:r>
              <a:rPr lang="en-US" sz="2400" baseline="-25000" dirty="0"/>
              <a:t>2</a:t>
            </a:r>
            <a:r>
              <a:rPr lang="en-US" sz="2400" dirty="0"/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379318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CDBA09-35B1-0741-8647-31209C5FF939}"/>
              </a:ext>
            </a:extLst>
          </p:cNvPr>
          <p:cNvSpPr txBox="1"/>
          <p:nvPr/>
        </p:nvSpPr>
        <p:spPr>
          <a:xfrm>
            <a:off x="134912" y="147074"/>
            <a:ext cx="11922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Recap: </a:t>
            </a:r>
            <a:r>
              <a:rPr lang="en-US" sz="2400" b="1" dirty="0" err="1"/>
              <a:t>Earth.nullschool.net</a:t>
            </a:r>
            <a:r>
              <a:rPr lang="en-US" sz="2400" b="1" dirty="0"/>
              <a:t> products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A0F64A-E40D-DF40-B8D7-F00E8D40E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058927"/>
            <a:ext cx="2858717" cy="25637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14C3AD-D82D-2C40-9555-3B41FEA93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158" y="804746"/>
            <a:ext cx="3185559" cy="2790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5E1280-4192-CF4E-802A-09850D1E7AFE}"/>
              </a:ext>
            </a:extLst>
          </p:cNvPr>
          <p:cNvSpPr txBox="1"/>
          <p:nvPr/>
        </p:nvSpPr>
        <p:spPr>
          <a:xfrm>
            <a:off x="5167084" y="278275"/>
            <a:ext cx="137211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/>
              <a:t>Fires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291196-457E-0348-BF16-C3224B24F1A8}"/>
              </a:ext>
            </a:extLst>
          </p:cNvPr>
          <p:cNvSpPr/>
          <p:nvPr/>
        </p:nvSpPr>
        <p:spPr>
          <a:xfrm>
            <a:off x="240842" y="3630226"/>
            <a:ext cx="3605444" cy="193899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i="1" dirty="0"/>
              <a:t>Surface air pollutant concentrations</a:t>
            </a:r>
            <a:endParaRPr lang="en-US" sz="2400" dirty="0"/>
          </a:p>
          <a:p>
            <a:r>
              <a:rPr lang="en-US" sz="2400" dirty="0"/>
              <a:t>This is CO, but there are also air-borne particulates, like sulfate (”SO4ex)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2345ED-E58E-EE42-9A08-2FB4714BC7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1137" y="1408796"/>
            <a:ext cx="2597549" cy="2563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79C8B4-E77F-6D41-A12F-B3088A816320}"/>
              </a:ext>
            </a:extLst>
          </p:cNvPr>
          <p:cNvSpPr txBox="1"/>
          <p:nvPr/>
        </p:nvSpPr>
        <p:spPr>
          <a:xfrm>
            <a:off x="8215086" y="147074"/>
            <a:ext cx="3672114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/>
              <a:t>Jet Stream</a:t>
            </a:r>
          </a:p>
          <a:p>
            <a:r>
              <a:rPr lang="en-US" sz="2400" dirty="0"/>
              <a:t>Have to move up in the atmosphere to see this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8959031-8ED9-6748-B918-35AE3D093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878" y="4349489"/>
            <a:ext cx="3787259" cy="22302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CED6024-183D-CD42-98C7-B039C5520416}"/>
              </a:ext>
            </a:extLst>
          </p:cNvPr>
          <p:cNvSpPr txBox="1"/>
          <p:nvPr/>
        </p:nvSpPr>
        <p:spPr>
          <a:xfrm>
            <a:off x="8774082" y="4549676"/>
            <a:ext cx="3417917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/>
              <a:t>CO</a:t>
            </a:r>
            <a:r>
              <a:rPr lang="en-US" sz="2400" i="1" baseline="-25000" dirty="0"/>
              <a:t>2</a:t>
            </a:r>
            <a:r>
              <a:rPr lang="en-US" sz="2400" i="1" dirty="0"/>
              <a:t> concentrations</a:t>
            </a:r>
            <a:endParaRPr lang="en-US" sz="2400" dirty="0"/>
          </a:p>
          <a:p>
            <a:r>
              <a:rPr lang="en-US" sz="2400" dirty="0"/>
              <a:t>A key number is 418 ppm, the global average concentration in 2021</a:t>
            </a:r>
          </a:p>
        </p:txBody>
      </p:sp>
    </p:spTree>
    <p:extLst>
      <p:ext uri="{BB962C8B-B14F-4D97-AF65-F5344CB8AC3E}">
        <p14:creationId xmlns:p14="http://schemas.microsoft.com/office/powerpoint/2010/main" val="3240251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CDBA09-35B1-0741-8647-31209C5FF939}"/>
              </a:ext>
            </a:extLst>
          </p:cNvPr>
          <p:cNvSpPr txBox="1"/>
          <p:nvPr/>
        </p:nvSpPr>
        <p:spPr>
          <a:xfrm>
            <a:off x="134912" y="175692"/>
            <a:ext cx="11922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Cyclonic systems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7117C0-9DC5-6D4C-88D3-E6A769FCC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3" y="3197670"/>
            <a:ext cx="5983567" cy="31766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A28C8A-9827-8B4A-B4DC-B1AA1F6C8004}"/>
              </a:ext>
            </a:extLst>
          </p:cNvPr>
          <p:cNvSpPr txBox="1"/>
          <p:nvPr/>
        </p:nvSpPr>
        <p:spPr>
          <a:xfrm>
            <a:off x="134912" y="959677"/>
            <a:ext cx="63095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Low-pressure system – </a:t>
            </a:r>
            <a:r>
              <a:rPr lang="en-US" sz="2400" b="1" dirty="0"/>
              <a:t>stormy, cloudy, and rainy</a:t>
            </a:r>
          </a:p>
          <a:p>
            <a:endParaRPr lang="en-US" sz="2400" dirty="0"/>
          </a:p>
          <a:p>
            <a:r>
              <a:rPr lang="en-US" sz="2400" dirty="0"/>
              <a:t>Northern hemisphere, winds circling to the </a:t>
            </a:r>
            <a:r>
              <a:rPr lang="en-US" sz="2400" b="1" dirty="0"/>
              <a:t>left</a:t>
            </a:r>
          </a:p>
          <a:p>
            <a:r>
              <a:rPr lang="en-US" sz="2400" dirty="0"/>
              <a:t>Southern hemisphere, winds circling to the </a:t>
            </a:r>
            <a:r>
              <a:rPr lang="en-US" sz="2400" b="1" dirty="0"/>
              <a:t>right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0970A4-FEC7-DB41-9FF7-6FCD1772F2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540"/>
          <a:stretch/>
        </p:blipFill>
        <p:spPr bwMode="auto">
          <a:xfrm>
            <a:off x="7498191" y="0"/>
            <a:ext cx="3993210" cy="631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55CAE8B-1801-7D4D-886B-F60D5A64FA48}"/>
              </a:ext>
            </a:extLst>
          </p:cNvPr>
          <p:cNvSpPr/>
          <p:nvPr/>
        </p:nvSpPr>
        <p:spPr>
          <a:xfrm>
            <a:off x="7786030" y="6211669"/>
            <a:ext cx="4271058" cy="470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thumbs.dreamstime.com</a:t>
            </a:r>
            <a:r>
              <a:rPr lang="en-US" sz="1200" dirty="0"/>
              <a:t>/b/cyclone-anticyclone-diagram-illustrating-high-pressure-low-pressure-57971714.jpg</a:t>
            </a:r>
          </a:p>
        </p:txBody>
      </p:sp>
    </p:spTree>
    <p:extLst>
      <p:ext uri="{BB962C8B-B14F-4D97-AF65-F5344CB8AC3E}">
        <p14:creationId xmlns:p14="http://schemas.microsoft.com/office/powerpoint/2010/main" val="1685559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CDBA09-35B1-0741-8647-31209C5FF939}"/>
              </a:ext>
            </a:extLst>
          </p:cNvPr>
          <p:cNvSpPr txBox="1"/>
          <p:nvPr/>
        </p:nvSpPr>
        <p:spPr>
          <a:xfrm>
            <a:off x="0" y="0"/>
            <a:ext cx="11922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Anticyclonic systems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A28C8A-9827-8B4A-B4DC-B1AA1F6C8004}"/>
              </a:ext>
            </a:extLst>
          </p:cNvPr>
          <p:cNvSpPr txBox="1"/>
          <p:nvPr/>
        </p:nvSpPr>
        <p:spPr>
          <a:xfrm>
            <a:off x="81206" y="893224"/>
            <a:ext cx="64733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High-pressure system – </a:t>
            </a:r>
            <a:r>
              <a:rPr lang="en-US" sz="2400" b="1" dirty="0"/>
              <a:t>Clear skies, dry</a:t>
            </a:r>
          </a:p>
          <a:p>
            <a:endParaRPr lang="en-US" sz="2400" dirty="0"/>
          </a:p>
          <a:p>
            <a:r>
              <a:rPr lang="en-US" sz="2400" dirty="0"/>
              <a:t>Northern hemisphere, winds circling to the </a:t>
            </a:r>
            <a:r>
              <a:rPr lang="en-US" sz="2400" b="1" dirty="0"/>
              <a:t>right</a:t>
            </a:r>
          </a:p>
          <a:p>
            <a:r>
              <a:rPr lang="en-US" sz="2400" dirty="0"/>
              <a:t>Southern hemisphere, winds circling to the </a:t>
            </a:r>
            <a:r>
              <a:rPr lang="en-US" sz="2400" b="1" dirty="0"/>
              <a:t>left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B6E1C5-A9DC-9E43-B914-EABD618DA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7" y="3301170"/>
            <a:ext cx="5457371" cy="3236623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8698E49-BEBF-D94C-A54D-EFD44E25B0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397325" y="15290"/>
            <a:ext cx="42672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92FE8B8-C927-D746-9E38-0C083AA2BF1E}"/>
              </a:ext>
            </a:extLst>
          </p:cNvPr>
          <p:cNvSpPr/>
          <p:nvPr/>
        </p:nvSpPr>
        <p:spPr>
          <a:xfrm>
            <a:off x="7786030" y="6211669"/>
            <a:ext cx="4271058" cy="470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thumbs.dreamstime.com</a:t>
            </a:r>
            <a:r>
              <a:rPr lang="en-US" sz="1200" dirty="0"/>
              <a:t>/b/cyclone-anticyclone-diagram-illustrating-high-pressure-low-pressure-57971714.jpg</a:t>
            </a:r>
          </a:p>
        </p:txBody>
      </p:sp>
    </p:spTree>
    <p:extLst>
      <p:ext uri="{BB962C8B-B14F-4D97-AF65-F5344CB8AC3E}">
        <p14:creationId xmlns:p14="http://schemas.microsoft.com/office/powerpoint/2010/main" val="1587000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ography--Atmosphere: Lecture one">
            <a:extLst>
              <a:ext uri="{FF2B5EF4-FFF2-40B4-BE49-F238E27FC236}">
                <a16:creationId xmlns:a16="http://schemas.microsoft.com/office/drawing/2014/main" id="{B43E8D2E-BFAB-944C-857A-1C5F6D48F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908" y="826185"/>
            <a:ext cx="8102600" cy="455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99EF5F-A4B8-484E-93B2-2A01035B0934}"/>
              </a:ext>
            </a:extLst>
          </p:cNvPr>
          <p:cNvSpPr txBox="1"/>
          <p:nvPr/>
        </p:nvSpPr>
        <p:spPr>
          <a:xfrm>
            <a:off x="0" y="0"/>
            <a:ext cx="11922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Summary of cyclonic &amp; anticyclonic wind directions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6242D8-AD23-3947-B0A2-C8E02E9D3415}"/>
              </a:ext>
            </a:extLst>
          </p:cNvPr>
          <p:cNvSpPr/>
          <p:nvPr/>
        </p:nvSpPr>
        <p:spPr>
          <a:xfrm>
            <a:off x="3048000" y="575000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revision.co.zw</a:t>
            </a:r>
            <a:r>
              <a:rPr lang="en-US" dirty="0"/>
              <a:t>/cyclones/</a:t>
            </a:r>
          </a:p>
        </p:txBody>
      </p:sp>
    </p:spTree>
    <p:extLst>
      <p:ext uri="{BB962C8B-B14F-4D97-AF65-F5344CB8AC3E}">
        <p14:creationId xmlns:p14="http://schemas.microsoft.com/office/powerpoint/2010/main" val="418044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CDBA09-35B1-0741-8647-31209C5FF939}"/>
              </a:ext>
            </a:extLst>
          </p:cNvPr>
          <p:cNvSpPr txBox="1"/>
          <p:nvPr/>
        </p:nvSpPr>
        <p:spPr>
          <a:xfrm>
            <a:off x="134912" y="1063035"/>
            <a:ext cx="11922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we’re up to today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ADCE60-2998-BB49-8A9B-EAFA17B6924E}"/>
              </a:ext>
            </a:extLst>
          </p:cNvPr>
          <p:cNvSpPr txBox="1"/>
          <p:nvPr/>
        </p:nvSpPr>
        <p:spPr>
          <a:xfrm>
            <a:off x="567159" y="1918222"/>
            <a:ext cx="110576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low-pressure (“cyclonic”) vs high-pressure (“anti-cyclonic”) systems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 can tell which is which by the way the winds circulate, but the rule depends on whether you’re in the northern hemisphere or the southern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 can also tell by the pressure (“MSLP”) in the center.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 can also check out CO</a:t>
            </a:r>
            <a:r>
              <a:rPr lang="en-US" sz="2400" baseline="-25000" dirty="0"/>
              <a:t>2</a:t>
            </a:r>
            <a:r>
              <a:rPr lang="en-US" sz="2400" dirty="0"/>
              <a:t>, CO, fires</a:t>
            </a:r>
          </a:p>
        </p:txBody>
      </p:sp>
    </p:spTree>
    <p:extLst>
      <p:ext uri="{BB962C8B-B14F-4D97-AF65-F5344CB8AC3E}">
        <p14:creationId xmlns:p14="http://schemas.microsoft.com/office/powerpoint/2010/main" val="832413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</TotalTime>
  <Words>393</Words>
  <Application>Microsoft Macintosh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31</cp:revision>
  <dcterms:created xsi:type="dcterms:W3CDTF">2021-09-01T12:14:24Z</dcterms:created>
  <dcterms:modified xsi:type="dcterms:W3CDTF">2022-09-01T14:29:48Z</dcterms:modified>
</cp:coreProperties>
</file>

<file path=docProps/thumbnail.jpeg>
</file>